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4"/>
  </p:notesMasterIdLst>
  <p:sldIdLst>
    <p:sldId id="356" r:id="rId3"/>
    <p:sldId id="296" r:id="rId4"/>
    <p:sldId id="353" r:id="rId5"/>
    <p:sldId id="354" r:id="rId6"/>
    <p:sldId id="358" r:id="rId7"/>
    <p:sldId id="359" r:id="rId8"/>
    <p:sldId id="360" r:id="rId9"/>
    <p:sldId id="361" r:id="rId10"/>
    <p:sldId id="362" r:id="rId11"/>
    <p:sldId id="363" r:id="rId12"/>
    <p:sldId id="35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36525-40BE-4EB0-A76E-AE5C9148F45E}"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4CFF9C-DFE7-48B8-A535-A4C4EC6257DD}" type="slidenum">
              <a:rPr lang="zh-CN" altLang="en-US" smtClean="0"/>
              <a:t>‹#›</a:t>
            </a:fld>
            <a:endParaRPr lang="zh-CN" altLang="en-US"/>
          </a:p>
        </p:txBody>
      </p:sp>
    </p:spTree>
    <p:extLst>
      <p:ext uri="{BB962C8B-B14F-4D97-AF65-F5344CB8AC3E}">
        <p14:creationId xmlns:p14="http://schemas.microsoft.com/office/powerpoint/2010/main" val="3463130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644879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6931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86805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3877972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9985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99479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27085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71243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56112095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3</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School</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r>
              <a:rPr lang="en-US" altLang="zh-CN" sz="4656" b="1" smtClean="0">
                <a:solidFill>
                  <a:srgbClr val="D60093"/>
                </a:solidFill>
                <a:latin typeface="隶书" panose="02010509060101010101" pitchFamily="49" charset="-122"/>
                <a:ea typeface="隶书" panose="02010509060101010101" pitchFamily="49" charset="-122"/>
              </a:rPr>
              <a:t>)</a:t>
            </a:r>
            <a:endParaRPr lang="en-US" altLang="zh-CN"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9033162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63657"/>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Dear Jack,</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Very glad to get your letter!</a:t>
            </a:r>
            <a:r>
              <a:rPr lang="en-US" altLang="zh-CN" sz="2800">
                <a:solidFill>
                  <a:srgbClr val="FF0000"/>
                </a:solidFill>
                <a:latin typeface="Times New Roman" panose="02020603050405020304" pitchFamily="18" charset="0"/>
                <a:cs typeface="Times New Roman" panose="02020603050405020304" pitchFamily="18" charset="0"/>
              </a:rPr>
              <a:t>Now let me tell you something about my classroom.The classroom is our second home.There are 45 green desks and chairs in the classroom.The teacher’s desk is in front of the blackboard with the teacher’s dictionary and ruler on it.There is a map and some pictures on the wall.The pictures are drawn by students.We often read the map.Our classroom is very tidy,because we clean it every day.What about your classroom?Please write back to me and tell me something about it.</a:t>
            </a:r>
            <a:r>
              <a:rPr lang="en-US" altLang="zh-CN" sz="2800">
                <a:solidFill>
                  <a:srgbClr val="FF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Li Ming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70636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81313342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单元</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540615"/>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我的学校</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要求同学们能够简要地介绍自己的学校</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包括学校的基本情况、设施、师生情况</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以及自己对学校的感受和评价等。</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9419"/>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根据下面的学校平面示意图</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请以</a:t>
            </a:r>
            <a:r>
              <a:rPr lang="en-US" altLang="zh-CN" sz="2800">
                <a:solidFill>
                  <a:srgbClr val="000000"/>
                </a:solidFill>
                <a:latin typeface="Times New Roman" panose="02020603050405020304" pitchFamily="18" charset="0"/>
                <a:cs typeface="Times New Roman" panose="02020603050405020304" pitchFamily="18" charset="0"/>
              </a:rPr>
              <a:t>“My School”</a:t>
            </a:r>
            <a:r>
              <a:rPr lang="zh-CN" altLang="zh-CN" sz="2800">
                <a:solidFill>
                  <a:srgbClr val="000000"/>
                </a:solidFill>
                <a:latin typeface="Times New Roman" panose="02020603050405020304" pitchFamily="18" charset="0"/>
                <a:cs typeface="Times New Roman" panose="02020603050405020304" pitchFamily="18" charset="0"/>
              </a:rPr>
              <a:t>为题</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写一篇</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词左右的英语短文</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介绍学校的建筑布局</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并谈谈你对学校的看法。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5365300"/>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 1.</a:t>
            </a:r>
            <a:r>
              <a:rPr lang="zh-CN" altLang="zh-CN" sz="2800">
                <a:solidFill>
                  <a:srgbClr val="000000"/>
                </a:solidFill>
                <a:latin typeface="Times New Roman" panose="02020603050405020304" pitchFamily="18" charset="0"/>
                <a:cs typeface="Times New Roman" panose="02020603050405020304" pitchFamily="18" charset="0"/>
              </a:rPr>
              <a:t>短文中不能出现真实的学校名称和学生姓名</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短文开头已给出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25EG44.eps" descr="id:2147492908;FounderCES"/>
          <p:cNvPicPr/>
          <p:nvPr/>
        </p:nvPicPr>
        <p:blipFill>
          <a:blip r:embed="rId2">
            <a:clrChange>
              <a:clrFrom>
                <a:srgbClr val="FFFFFF"/>
              </a:clrFrom>
              <a:clrTo>
                <a:srgbClr val="FFFFFF">
                  <a:alpha val="0"/>
                </a:srgbClr>
              </a:clrTo>
            </a:clrChange>
          </a:blip>
          <a:stretch>
            <a:fillRect/>
          </a:stretch>
        </p:blipFill>
        <p:spPr>
          <a:xfrm>
            <a:off x="2935618" y="1892212"/>
            <a:ext cx="6239204" cy="3542268"/>
          </a:xfrm>
          <a:prstGeom prst="rect">
            <a:avLst/>
          </a:prstGeom>
        </p:spPr>
      </p:pic>
    </p:spTree>
    <p:extLst>
      <p:ext uri="{BB962C8B-B14F-4D97-AF65-F5344CB8AC3E}">
        <p14:creationId xmlns:p14="http://schemas.microsoft.com/office/powerpoint/2010/main" val="1705968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02859"/>
            <a:ext cx="11430000" cy="121264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My</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This </a:t>
            </a:r>
            <a:r>
              <a:rPr lang="en-US" altLang="zh-CN" sz="2800">
                <a:solidFill>
                  <a:srgbClr val="000000"/>
                </a:solidFill>
                <a:latin typeface="Times New Roman" panose="02020603050405020304" pitchFamily="18" charset="0"/>
                <a:cs typeface="Times New Roman" panose="02020603050405020304" pitchFamily="18" charset="0"/>
              </a:rPr>
              <a:t>is a map of my school. </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555226"/>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12059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70856"/>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说明文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审题谋篇</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21.eps" descr="id:2147492929;FounderCES"/>
          <p:cNvPicPr/>
          <p:nvPr/>
        </p:nvPicPr>
        <p:blipFill>
          <a:blip r:embed="rId2">
            <a:clrChange>
              <a:clrFrom>
                <a:srgbClr val="FFFFFF"/>
              </a:clrFrom>
              <a:clrTo>
                <a:srgbClr val="FFFFFF">
                  <a:alpha val="0"/>
                </a:srgbClr>
              </a:clrTo>
            </a:clrChange>
          </a:blip>
          <a:stretch>
            <a:fillRect/>
          </a:stretch>
        </p:blipFill>
        <p:spPr>
          <a:xfrm>
            <a:off x="2384064" y="3084511"/>
            <a:ext cx="7170902" cy="1981181"/>
          </a:xfrm>
          <a:prstGeom prst="rect">
            <a:avLst/>
          </a:prstGeom>
        </p:spPr>
      </p:pic>
    </p:spTree>
    <p:extLst>
      <p:ext uri="{BB962C8B-B14F-4D97-AF65-F5344CB8AC3E}">
        <p14:creationId xmlns:p14="http://schemas.microsoft.com/office/powerpoint/2010/main" val="2305770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53007"/>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school is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are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classroom is in/on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71254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69072"/>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My</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000000"/>
                </a:solidFill>
                <a:uFill>
                  <a:solidFill>
                    <a:srgbClr val="000000"/>
                  </a:solidFill>
                </a:uFill>
                <a:latin typeface="Times New Roman" panose="02020603050405020304" pitchFamily="18" charset="0"/>
                <a:cs typeface="Times New Roman" panose="02020603050405020304" pitchFamily="18" charset="0"/>
              </a:rPr>
              <a:t>School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This is a map of my school.</a:t>
            </a:r>
            <a:r>
              <a:rPr lang="en-US" altLang="zh-CN" sz="2800">
                <a:solidFill>
                  <a:srgbClr val="000000"/>
                </a:solidFill>
                <a:latin typeface="Times New Roman" panose="02020603050405020304" pitchFamily="18" charset="0"/>
                <a:cs typeface="Times New Roman" panose="02020603050405020304" pitchFamily="18" charset="0"/>
              </a:rPr>
              <a:t> In the middle of the school is a sports field.The science building is on the right of the sports field.Behind the science building, on the right, is the library.Between the library and the dining hall is the classroom building.In front of the dining hall is the gym and the building in front of the gym is the teachers’ building.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school is big, clean and beautiful.I’m happy to study and play in it every day.I like it very much.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21178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6673"/>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你的笔友</a:t>
            </a:r>
            <a:r>
              <a:rPr lang="en-US" altLang="zh-CN" sz="2800">
                <a:solidFill>
                  <a:srgbClr val="000000"/>
                </a:solidFill>
                <a:latin typeface="Times New Roman" panose="02020603050405020304" pitchFamily="18" charset="0"/>
                <a:cs typeface="Times New Roman" panose="02020603050405020304" pitchFamily="18" charset="0"/>
              </a:rPr>
              <a:t>Jack</a:t>
            </a:r>
            <a:r>
              <a:rPr lang="zh-CN" altLang="zh-CN" sz="2800">
                <a:solidFill>
                  <a:srgbClr val="000000"/>
                </a:solidFill>
                <a:latin typeface="Times New Roman" panose="02020603050405020304" pitchFamily="18" charset="0"/>
                <a:cs typeface="Times New Roman" panose="02020603050405020304" pitchFamily="18" charset="0"/>
              </a:rPr>
              <a:t>来信想了解你的教室布置情况</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请你用英语写一封回信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内容要点如下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教室是我们的第二个家。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教室里有</a:t>
            </a:r>
            <a:r>
              <a:rPr lang="en-US" altLang="zh-CN" sz="2800">
                <a:solidFill>
                  <a:srgbClr val="000000"/>
                </a:solidFill>
                <a:latin typeface="Times New Roman" panose="02020603050405020304" pitchFamily="18" charset="0"/>
                <a:cs typeface="Times New Roman" panose="02020603050405020304" pitchFamily="18" charset="0"/>
              </a:rPr>
              <a:t>45</a:t>
            </a:r>
            <a:r>
              <a:rPr lang="zh-CN" altLang="zh-CN" sz="2800">
                <a:solidFill>
                  <a:srgbClr val="000000"/>
                </a:solidFill>
                <a:latin typeface="Times New Roman" panose="02020603050405020304" pitchFamily="18" charset="0"/>
                <a:cs typeface="Times New Roman" panose="02020603050405020304" pitchFamily="18" charset="0"/>
              </a:rPr>
              <a:t>张绿色课桌椅。</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讲台在黑板前面</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上面有老师的字典、尺子等。</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4.</a:t>
            </a:r>
            <a:r>
              <a:rPr lang="zh-CN" altLang="zh-CN" sz="2800">
                <a:solidFill>
                  <a:srgbClr val="000000"/>
                </a:solidFill>
                <a:latin typeface="Times New Roman" panose="02020603050405020304" pitchFamily="18" charset="0"/>
                <a:cs typeface="Times New Roman" panose="02020603050405020304" pitchFamily="18" charset="0"/>
              </a:rPr>
              <a:t>墙上有张地图和一些同学们的画。我们常查阅地图。</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5.</a:t>
            </a:r>
            <a:r>
              <a:rPr lang="zh-CN" altLang="zh-CN" sz="2800">
                <a:solidFill>
                  <a:srgbClr val="000000"/>
                </a:solidFill>
                <a:latin typeface="Times New Roman" panose="02020603050405020304" pitchFamily="18" charset="0"/>
                <a:cs typeface="Times New Roman" panose="02020603050405020304" pitchFamily="18" charset="0"/>
              </a:rPr>
              <a:t>补充你对教室的评价。</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参考词汇</a:t>
            </a:r>
            <a:r>
              <a:rPr lang="en-US" altLang="zh-CN" sz="2800">
                <a:solidFill>
                  <a:srgbClr val="000000"/>
                </a:solidFill>
                <a:latin typeface="Times New Roman" panose="02020603050405020304" pitchFamily="18" charset="0"/>
                <a:cs typeface="Times New Roman" panose="02020603050405020304" pitchFamily="18" charset="0"/>
              </a:rPr>
              <a:t>:second </a:t>
            </a:r>
            <a:r>
              <a:rPr lang="en-US" altLang="zh-CN" sz="2800" i="1">
                <a:solidFill>
                  <a:srgbClr val="000000"/>
                </a:solidFill>
                <a:latin typeface="Times New Roman" panose="02020603050405020304" pitchFamily="18" charset="0"/>
                <a:cs typeface="Times New Roman" panose="02020603050405020304" pitchFamily="18" charset="0"/>
              </a:rPr>
              <a:t>adj</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第二的</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56530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74778"/>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Jack,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Very glad to get your letter</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!________________________________________ </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4358409"/>
            <a:ext cx="11430000" cy="1152367"/>
          </a:xfrm>
          <a:prstGeom prst="rect">
            <a:avLst/>
          </a:prstGeom>
        </p:spPr>
        <p:txBody>
          <a:bodyPr>
            <a:spAutoFit/>
          </a:bodyPr>
          <a:lstStyle/>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Ming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638271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303</TotalTime>
  <Words>434</Words>
  <Application>Microsoft Office PowerPoint</Application>
  <PresentationFormat>宽屏</PresentationFormat>
  <Paragraphs>54</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47</cp:revision>
  <dcterms:created xsi:type="dcterms:W3CDTF">2021-07-19T03:09:34Z</dcterms:created>
  <dcterms:modified xsi:type="dcterms:W3CDTF">2025-09-09T05:29:58Z</dcterms:modified>
</cp:coreProperties>
</file>